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  <p:sldMasterId id="2147483672" r:id="rId2"/>
  </p:sldMasterIdLst>
  <p:notesMasterIdLst>
    <p:notesMasterId r:id="rId24"/>
  </p:notesMasterIdLst>
  <p:sldIdLst>
    <p:sldId id="256" r:id="rId3"/>
    <p:sldId id="257" r:id="rId4"/>
    <p:sldId id="276" r:id="rId5"/>
    <p:sldId id="258" r:id="rId6"/>
    <p:sldId id="275" r:id="rId7"/>
    <p:sldId id="277" r:id="rId8"/>
    <p:sldId id="268" r:id="rId9"/>
    <p:sldId id="259" r:id="rId10"/>
    <p:sldId id="270" r:id="rId11"/>
    <p:sldId id="272" r:id="rId12"/>
    <p:sldId id="260" r:id="rId13"/>
    <p:sldId id="271" r:id="rId14"/>
    <p:sldId id="263" r:id="rId15"/>
    <p:sldId id="273" r:id="rId16"/>
    <p:sldId id="283" r:id="rId17"/>
    <p:sldId id="274" r:id="rId18"/>
    <p:sldId id="279" r:id="rId19"/>
    <p:sldId id="280" r:id="rId20"/>
    <p:sldId id="281" r:id="rId21"/>
    <p:sldId id="282" r:id="rId22"/>
    <p:sldId id="265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ngyang" initials="S" lastIdx="1" clrIdx="0">
    <p:extLst>
      <p:ext uri="{19B8F6BF-5375-455C-9EA6-DF929625EA0E}">
        <p15:presenceInfo xmlns:p15="http://schemas.microsoft.com/office/powerpoint/2012/main" userId="Songya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03"/>
    <p:restoredTop sz="94740"/>
  </p:normalViewPr>
  <p:slideViewPr>
    <p:cSldViewPr snapToGrid="0" snapToObjects="1">
      <p:cViewPr varScale="1">
        <p:scale>
          <a:sx n="135" d="100"/>
          <a:sy n="135" d="100"/>
        </p:scale>
        <p:origin x="138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7T19:46:21.599" idx="1">
    <p:pos x="5757" y="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7T19:46:21.599" idx="1">
    <p:pos x="5757" y="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g>
</file>

<file path=ppt/media/image10.gif>
</file>

<file path=ppt/media/image11.gif>
</file>

<file path=ppt/media/image12.gif>
</file>

<file path=ppt/media/image13.gif>
</file>

<file path=ppt/media/image14.jpg>
</file>

<file path=ppt/media/image2.png>
</file>

<file path=ppt/media/image3.jpg>
</file>

<file path=ppt/media/image4.jpg>
</file>

<file path=ppt/media/image5.gif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8800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5d3f912c0_2_5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45d3f912c0_2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6008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bf9af9d6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4dbf9af9d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1622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dbf9af9d6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4dbf9af9d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92933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dbf9af9d6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4dbf9af9d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68710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bf9af9d6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4dbf9af9d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38760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bf9af9d6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4dbf9af9d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9213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bf9af9d6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4dbf9af9d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3509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bf9af9d6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4dbf9af9d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655436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e5264f0e4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4e5264f0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74494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bf9af9d6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4dbf9af9d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324827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bf9af9d6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4dbf9af9d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5897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e5264f0e4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4e5264f0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52827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bf9af9d6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4dbf9af9d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45801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5d3f912c0_2_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45d3f912c0_2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4185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c170e2e4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4c170e2e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00289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e5264f0e4_0_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4e5264f0e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5915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e5264f0e4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4e5264f0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0787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e5264f0e4_0_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4e5264f0e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73871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e5264f0e4_0_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4e5264f0e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474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e5264f0e4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4e5264f0e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0791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e5264f0e4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4e5264f0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7415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与副标题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照片 - 水平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>
            <a:spLocks noGrp="1"/>
          </p:cNvSpPr>
          <p:nvPr>
            <p:ph type="pic" idx="2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238125" y="3567113"/>
            <a:ext cx="86676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238125" y="4291013"/>
            <a:ext cx="86676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 - 居中">
  <p:cSld name="标题 - 居中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照片 - 垂直">
  <p:cSld name="照片 - 垂直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 - 顶部对齐">
  <p:cSld name="标题 - 顶部对齐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与项目符号">
  <p:cSld name="标题与项目符号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marL="91440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marL="137160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marL="182880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marL="228600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、项目符号与照片">
  <p:cSld name="标题、项目符号与照片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>
            <a:spLocks noGrp="1"/>
          </p:cNvSpPr>
          <p:nvPr>
            <p:ph type="pic" idx="2"/>
          </p:nvPr>
        </p:nvSpPr>
        <p:spPr>
          <a:xfrm>
            <a:off x="4938713" y="1181100"/>
            <a:ext cx="35718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1pPr>
            <a:lvl2pPr marL="914400" lvl="1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2pPr>
            <a:lvl3pPr marL="1371600" lvl="2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3pPr>
            <a:lvl4pPr marL="1828800" lvl="3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4pPr>
            <a:lvl5pPr marL="2286000" lvl="4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项目符号">
  <p:cSld name="项目符号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marL="91440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marL="137160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marL="182880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marL="228600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照片 - 3 联">
  <p:cSld name="照片 - 3 联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>
            <a:spLocks noGrp="1"/>
          </p:cNvSpPr>
          <p:nvPr>
            <p:ph type="pic" idx="2"/>
          </p:nvPr>
        </p:nvSpPr>
        <p:spPr>
          <a:xfrm>
            <a:off x="5910263" y="2643188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8" name="Google Shape;88;p22"/>
          <p:cNvSpPr>
            <a:spLocks noGrp="1"/>
          </p:cNvSpPr>
          <p:nvPr>
            <p:ph type="pic" idx="3"/>
          </p:nvPr>
        </p:nvSpPr>
        <p:spPr>
          <a:xfrm>
            <a:off x="5910263" y="423863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9" name="Google Shape;89;p22"/>
          <p:cNvSpPr>
            <a:spLocks noGrp="1"/>
          </p:cNvSpPr>
          <p:nvPr>
            <p:ph type="pic" idx="4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引文">
  <p:cSld name="引文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>
            <a:spLocks noGrp="1"/>
          </p:cNvSpPr>
          <p:nvPr>
            <p:ph type="body" idx="1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 i="1"/>
            </a:lvl1pPr>
            <a:lvl2pPr marL="914400" lvl="1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body" idx="2"/>
          </p:nvPr>
        </p:nvSpPr>
        <p:spPr>
          <a:xfrm>
            <a:off x="895350" y="2255044"/>
            <a:ext cx="7358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照片">
  <p:cSld name="照片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>
  <p:cSld name="空白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5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comments" Target="../comments/comment1.xml"/><Relationship Id="rId5" Type="http://schemas.openxmlformats.org/officeDocument/2006/relationships/image" Target="../media/image6.png"/><Relationship Id="rId4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comments" Target="../comments/comment2.xml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6" descr="字节跳动ByteDance-PPT-0724-0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358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05;p26">
            <a:extLst>
              <a:ext uri="{FF2B5EF4-FFF2-40B4-BE49-F238E27FC236}">
                <a16:creationId xmlns:a16="http://schemas.microsoft.com/office/drawing/2014/main" id="{A5448DB8-2F35-4C67-BBD8-3F91A09AFD98}"/>
              </a:ext>
            </a:extLst>
          </p:cNvPr>
          <p:cNvSpPr txBox="1"/>
          <p:nvPr/>
        </p:nvSpPr>
        <p:spPr>
          <a:xfrm>
            <a:off x="2622180" y="2821686"/>
            <a:ext cx="3693560" cy="553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</a:pPr>
            <a:r>
              <a:rPr lang="en" sz="28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Android大作业</a:t>
            </a:r>
            <a:r>
              <a:rPr lang="zh-CN" altLang="en-US" sz="28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展示</a:t>
            </a:r>
            <a:endParaRPr sz="2800" b="1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" name="Google Shape;105;p26">
            <a:extLst>
              <a:ext uri="{FF2B5EF4-FFF2-40B4-BE49-F238E27FC236}">
                <a16:creationId xmlns:a16="http://schemas.microsoft.com/office/drawing/2014/main" id="{9800106F-70B3-402F-818D-193D6ABAD1CA}"/>
              </a:ext>
            </a:extLst>
          </p:cNvPr>
          <p:cNvSpPr txBox="1"/>
          <p:nvPr/>
        </p:nvSpPr>
        <p:spPr>
          <a:xfrm>
            <a:off x="4048828" y="1475480"/>
            <a:ext cx="4788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</a:pPr>
            <a:r>
              <a:rPr lang="zh-CN" altLang="en-US" sz="40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短视频安卓应用</a:t>
            </a:r>
            <a:endParaRPr sz="4000" b="1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05;p26">
            <a:extLst>
              <a:ext uri="{FF2B5EF4-FFF2-40B4-BE49-F238E27FC236}">
                <a16:creationId xmlns:a16="http://schemas.microsoft.com/office/drawing/2014/main" id="{AC3A0931-866E-4315-8B26-2B379C9AEE67}"/>
              </a:ext>
            </a:extLst>
          </p:cNvPr>
          <p:cNvSpPr txBox="1"/>
          <p:nvPr/>
        </p:nvSpPr>
        <p:spPr>
          <a:xfrm>
            <a:off x="5755757" y="3684651"/>
            <a:ext cx="1708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lvl="0">
              <a:buClr>
                <a:srgbClr val="FFFFFF"/>
              </a:buClr>
              <a:buSzPts val="3600"/>
            </a:pPr>
            <a:r>
              <a:rPr lang="zh-CN" altLang="en-US" sz="1600" b="1" dirty="0">
                <a:solidFill>
                  <a:srgbClr val="FFFFFF"/>
                </a:solidFill>
                <a:latin typeface="Helvetica Neue"/>
                <a:sym typeface="Helvetica Neue"/>
              </a:rPr>
              <a:t>徐泽斌   李松洋 </a:t>
            </a:r>
            <a:endParaRPr sz="1600" b="1" dirty="0">
              <a:solidFill>
                <a:srgbClr val="FFFFFF"/>
              </a:solidFill>
              <a:latin typeface="Helvetica Neue"/>
              <a:sym typeface="Helvetica Neue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D68263E-B016-41ED-B13A-2022EB1D34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711" y="1314465"/>
            <a:ext cx="2430591" cy="993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3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3"/>
          <p:cNvSpPr txBox="1"/>
          <p:nvPr/>
        </p:nvSpPr>
        <p:spPr>
          <a:xfrm>
            <a:off x="518425" y="1125075"/>
            <a:ext cx="6948900" cy="3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Font typeface="Arial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问题描述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       </a:t>
            </a:r>
            <a:r>
              <a:rPr lang="zh-CN" altLang="en-US" sz="1800" dirty="0">
                <a:solidFill>
                  <a:srgbClr val="3A5BAE"/>
                </a:solidFill>
              </a:rPr>
              <a:t>利用判断点击事件和间隔时间的</a:t>
            </a:r>
            <a:r>
              <a:rPr lang="zh-CN" altLang="en-US" sz="1800" dirty="0" smtClean="0">
                <a:solidFill>
                  <a:srgbClr val="3A5BAE"/>
                </a:solidFill>
              </a:rPr>
              <a:t>方法编写的双击</a:t>
            </a:r>
            <a:r>
              <a:rPr lang="zh-CN" altLang="en-US" sz="1800" dirty="0">
                <a:solidFill>
                  <a:srgbClr val="3A5BAE"/>
                </a:solidFill>
              </a:rPr>
              <a:t>逻辑始终有瑕疵</a:t>
            </a:r>
            <a:r>
              <a:rPr lang="zh-CN" altLang="en-US" sz="1800" dirty="0" smtClean="0">
                <a:solidFill>
                  <a:srgbClr val="3A5BAE"/>
                </a:solidFill>
              </a:rPr>
              <a:t>，</a:t>
            </a:r>
            <a:r>
              <a:rPr lang="zh-CN" altLang="en-US" sz="1800" dirty="0">
                <a:solidFill>
                  <a:srgbClr val="3A5BAE"/>
                </a:solidFill>
              </a:rPr>
              <a:t>单击</a:t>
            </a:r>
            <a:r>
              <a:rPr lang="zh-CN" altLang="en-US" sz="1800" dirty="0" smtClean="0">
                <a:solidFill>
                  <a:srgbClr val="3A5BAE"/>
                </a:solidFill>
              </a:rPr>
              <a:t>每次</a:t>
            </a:r>
            <a:r>
              <a:rPr lang="zh-CN" altLang="en-US" sz="1800" dirty="0">
                <a:solidFill>
                  <a:srgbClr val="3A5BAE"/>
                </a:solidFill>
              </a:rPr>
              <a:t>都会触发，双击响应前会有一</a:t>
            </a:r>
            <a:r>
              <a:rPr lang="zh-CN" altLang="en-US" sz="1800" dirty="0" smtClean="0">
                <a:solidFill>
                  <a:srgbClr val="3A5BAE"/>
                </a:solidFill>
              </a:rPr>
              <a:t>次</a:t>
            </a:r>
            <a:r>
              <a:rPr lang="zh-CN" altLang="en-US" sz="1800" dirty="0">
                <a:solidFill>
                  <a:srgbClr val="3A5BAE"/>
                </a:solidFill>
              </a:rPr>
              <a:t>单击</a:t>
            </a:r>
            <a:r>
              <a:rPr lang="zh-CN" altLang="en-US" sz="1800" dirty="0" smtClean="0">
                <a:solidFill>
                  <a:srgbClr val="3A5BAE"/>
                </a:solidFill>
              </a:rPr>
              <a:t>响应</a:t>
            </a:r>
            <a:r>
              <a:rPr lang="zh-CN" altLang="en-US" sz="1800" dirty="0">
                <a:solidFill>
                  <a:srgbClr val="3A5BAE"/>
                </a:solidFill>
              </a:rPr>
              <a:t>。</a:t>
            </a:r>
            <a:endParaRPr lang="en-US" sz="1800" dirty="0">
              <a:solidFill>
                <a:srgbClr val="3A5BAE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</a:pPr>
            <a:endParaRPr lang="en-US" sz="1800" dirty="0">
              <a:solidFill>
                <a:srgbClr val="3A5BAE"/>
              </a:solidFill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Font typeface="Arial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解决方法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zh-CN" altLang="en-US" sz="1800" dirty="0">
                <a:solidFill>
                  <a:srgbClr val="3A5BAE"/>
                </a:solidFill>
              </a:rPr>
              <a:t>       直接用</a:t>
            </a:r>
            <a:r>
              <a:rPr lang="en-US" altLang="zh-CN" sz="1800" dirty="0" err="1">
                <a:solidFill>
                  <a:srgbClr val="3A5BAE"/>
                </a:solidFill>
              </a:rPr>
              <a:t>GestureDetector</a:t>
            </a:r>
            <a:r>
              <a:rPr lang="zh-CN" altLang="en-US" sz="1800" dirty="0" smtClean="0">
                <a:solidFill>
                  <a:srgbClr val="3A5BAE"/>
                </a:solidFill>
              </a:rPr>
              <a:t>的方法，包括</a:t>
            </a:r>
            <a:r>
              <a:rPr lang="zh-CN" altLang="en-US" sz="1800" dirty="0">
                <a:solidFill>
                  <a:srgbClr val="3A5BAE"/>
                </a:solidFill>
              </a:rPr>
              <a:t>单击</a:t>
            </a:r>
            <a:r>
              <a:rPr lang="zh-CN" altLang="en-US" sz="1800" dirty="0" smtClean="0">
                <a:solidFill>
                  <a:srgbClr val="3A5BAE"/>
                </a:solidFill>
              </a:rPr>
              <a:t>双击</a:t>
            </a:r>
            <a:r>
              <a:rPr lang="zh-CN" altLang="en-US" sz="1800" dirty="0">
                <a:solidFill>
                  <a:srgbClr val="3A5BAE"/>
                </a:solidFill>
              </a:rPr>
              <a:t>长按滑动在内的手势直接调用实现。</a:t>
            </a:r>
            <a:endParaRPr lang="en-US" altLang="zh-CN" sz="1800" dirty="0">
              <a:solidFill>
                <a:srgbClr val="3A5BAE"/>
              </a:solidFill>
            </a:endParaRPr>
          </a:p>
        </p:txBody>
      </p:sp>
      <p:sp>
        <p:nvSpPr>
          <p:cNvPr id="154" name="Google Shape;154;p33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 smtClean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处理</a:t>
            </a: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单击</a:t>
            </a:r>
            <a:r>
              <a:rPr lang="zh-CN" altLang="en-US" sz="2400" b="1" dirty="0" smtClean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与</a:t>
            </a: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双击问题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2640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0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0"/>
          <p:cNvSpPr txBox="1"/>
          <p:nvPr/>
        </p:nvSpPr>
        <p:spPr>
          <a:xfrm>
            <a:off x="518424" y="1125074"/>
            <a:ext cx="7675733" cy="3645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问题描述：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lvl="2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       </a:t>
            </a:r>
            <a:r>
              <a:rPr lang="zh-CN" altLang="en-US" sz="1800" dirty="0">
                <a:solidFill>
                  <a:srgbClr val="3A5BAE"/>
                </a:solidFill>
              </a:rPr>
              <a:t>一开始加载视频到</a:t>
            </a:r>
            <a:r>
              <a:rPr lang="en-US" altLang="zh-CN" sz="1800" dirty="0">
                <a:solidFill>
                  <a:srgbClr val="3A5BAE"/>
                </a:solidFill>
              </a:rPr>
              <a:t>list</a:t>
            </a:r>
            <a:r>
              <a:rPr lang="zh-CN" altLang="en-US" sz="1800" dirty="0" smtClean="0">
                <a:solidFill>
                  <a:srgbClr val="3A5BAE"/>
                </a:solidFill>
              </a:rPr>
              <a:t>后无法</a:t>
            </a:r>
            <a:r>
              <a:rPr lang="zh-CN" altLang="en-US" sz="1800" dirty="0">
                <a:solidFill>
                  <a:srgbClr val="3A5BAE"/>
                </a:solidFill>
              </a:rPr>
              <a:t>显示任何</a:t>
            </a:r>
            <a:r>
              <a:rPr lang="zh-CN" altLang="en-US" sz="1800" dirty="0" smtClean="0">
                <a:solidFill>
                  <a:srgbClr val="3A5BAE"/>
                </a:solidFill>
              </a:rPr>
              <a:t>内容，出现空指针异常。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endParaRPr lang="en-US" altLang="zh-CN" sz="1800" dirty="0">
              <a:solidFill>
                <a:srgbClr val="3A5BAE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解决方法：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       </a:t>
            </a:r>
            <a:r>
              <a:rPr lang="zh-CN" altLang="en-US" sz="1800" dirty="0">
                <a:solidFill>
                  <a:srgbClr val="3A5BAE"/>
                </a:solidFill>
              </a:rPr>
              <a:t>发现加载过程是异步的，创建子线程去加载。所以在</a:t>
            </a:r>
            <a:r>
              <a:rPr lang="en-US" altLang="zh-CN" sz="1800" dirty="0" err="1" smtClean="0">
                <a:solidFill>
                  <a:srgbClr val="3A5BAE"/>
                </a:solidFill>
              </a:rPr>
              <a:t>list.addAll</a:t>
            </a:r>
            <a:r>
              <a:rPr lang="zh-CN" altLang="en-US" sz="1800" dirty="0">
                <a:solidFill>
                  <a:srgbClr val="3A5BAE"/>
                </a:solidFill>
              </a:rPr>
              <a:t>添加</a:t>
            </a:r>
            <a:r>
              <a:rPr lang="zh-CN" altLang="en-US" sz="1800" dirty="0" smtClean="0">
                <a:solidFill>
                  <a:srgbClr val="3A5BAE"/>
                </a:solidFill>
              </a:rPr>
              <a:t>数据</a:t>
            </a:r>
            <a:r>
              <a:rPr lang="zh-CN" altLang="en-US" sz="1800" dirty="0">
                <a:solidFill>
                  <a:srgbClr val="3A5BAE"/>
                </a:solidFill>
              </a:rPr>
              <a:t>之后</a:t>
            </a:r>
            <a:r>
              <a:rPr lang="zh-CN" altLang="en-US" sz="1800" dirty="0" smtClean="0">
                <a:solidFill>
                  <a:srgbClr val="3A5BAE"/>
                </a:solidFill>
              </a:rPr>
              <a:t>，调用</a:t>
            </a:r>
            <a:r>
              <a:rPr lang="en-US" altLang="zh-CN" sz="1800" dirty="0" err="1" smtClean="0">
                <a:solidFill>
                  <a:srgbClr val="3A5BAE"/>
                </a:solidFill>
              </a:rPr>
              <a:t>adapter.notifyDataSetChanged</a:t>
            </a:r>
            <a:r>
              <a:rPr lang="en-US" altLang="zh-CN" sz="1800" dirty="0" smtClean="0">
                <a:solidFill>
                  <a:srgbClr val="3A5BAE"/>
                </a:solidFill>
              </a:rPr>
              <a:t>()</a:t>
            </a:r>
            <a:r>
              <a:rPr lang="zh-CN" altLang="en-US" sz="1800" dirty="0" smtClean="0">
                <a:solidFill>
                  <a:srgbClr val="3A5BAE"/>
                </a:solidFill>
              </a:rPr>
              <a:t>。</a:t>
            </a:r>
            <a:endParaRPr sz="1800" dirty="0">
              <a:solidFill>
                <a:srgbClr val="3A5BAE"/>
              </a:solidFill>
            </a:endParaRPr>
          </a:p>
        </p:txBody>
      </p:sp>
      <p:sp>
        <p:nvSpPr>
          <p:cNvPr id="133" name="Google Shape;133;p30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en-US" altLang="zh-CN" sz="2400" b="1" dirty="0" smtClean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Retrofit2</a:t>
            </a:r>
            <a:r>
              <a:rPr lang="zh-CN" altLang="en-US" sz="2400" b="1" dirty="0" smtClean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异步</a:t>
            </a: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加载</a:t>
            </a:r>
            <a:r>
              <a:rPr lang="zh-CN" altLang="en-US" sz="2400" b="1" dirty="0" smtClean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问题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0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0"/>
          <p:cNvSpPr txBox="1"/>
          <p:nvPr/>
        </p:nvSpPr>
        <p:spPr>
          <a:xfrm>
            <a:off x="518424" y="1125074"/>
            <a:ext cx="7675733" cy="3645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问题描述：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lvl="2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zh-CN" altLang="en-US" sz="1800" dirty="0">
                <a:solidFill>
                  <a:srgbClr val="3A5BAE"/>
                </a:solidFill>
              </a:rPr>
              <a:t>       使用的</a:t>
            </a:r>
            <a:r>
              <a:rPr lang="en-US" altLang="zh-CN" sz="1800" dirty="0" err="1">
                <a:solidFill>
                  <a:srgbClr val="3A5BAE"/>
                </a:solidFill>
              </a:rPr>
              <a:t>MediaPlayer</a:t>
            </a:r>
            <a:r>
              <a:rPr lang="zh-CN" altLang="en-US" sz="1800" dirty="0">
                <a:solidFill>
                  <a:srgbClr val="3A5BAE"/>
                </a:solidFill>
              </a:rPr>
              <a:t>无法播放所给视频。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endParaRPr lang="en-US" altLang="zh-CN" sz="1800" dirty="0">
              <a:solidFill>
                <a:srgbClr val="3A5BAE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endParaRPr lang="en-US" altLang="zh-CN" sz="1800" dirty="0">
              <a:solidFill>
                <a:srgbClr val="3A5BAE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解决方法：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       </a:t>
            </a:r>
            <a:r>
              <a:rPr lang="zh-CN" altLang="en-US" sz="1800" dirty="0">
                <a:solidFill>
                  <a:srgbClr val="3A5BAE"/>
                </a:solidFill>
              </a:rPr>
              <a:t>发现是</a:t>
            </a:r>
            <a:r>
              <a:rPr lang="en-US" altLang="zh-CN" sz="1800" dirty="0" err="1">
                <a:solidFill>
                  <a:srgbClr val="3A5BAE"/>
                </a:solidFill>
              </a:rPr>
              <a:t>MediaPlayer</a:t>
            </a:r>
            <a:r>
              <a:rPr lang="zh-CN" altLang="en-US" sz="1800" dirty="0">
                <a:solidFill>
                  <a:srgbClr val="3A5BAE"/>
                </a:solidFill>
              </a:rPr>
              <a:t>不支持</a:t>
            </a:r>
            <a:r>
              <a:rPr lang="en-US" altLang="zh-CN" sz="1800" dirty="0">
                <a:solidFill>
                  <a:srgbClr val="3A5BAE"/>
                </a:solidFill>
              </a:rPr>
              <a:t>.mp4</a:t>
            </a:r>
            <a:r>
              <a:rPr lang="zh-CN" altLang="en-US" sz="1800" dirty="0">
                <a:solidFill>
                  <a:srgbClr val="3A5BAE"/>
                </a:solidFill>
              </a:rPr>
              <a:t>格式，因此换用</a:t>
            </a:r>
            <a:r>
              <a:rPr lang="en-US" altLang="zh-CN" sz="1800" dirty="0" err="1">
                <a:solidFill>
                  <a:srgbClr val="3A5BAE"/>
                </a:solidFill>
              </a:rPr>
              <a:t>IJKPlayer</a:t>
            </a:r>
            <a:r>
              <a:rPr lang="zh-CN" altLang="en-US" sz="1800" dirty="0">
                <a:solidFill>
                  <a:srgbClr val="3A5BAE"/>
                </a:solidFill>
              </a:rPr>
              <a:t>。</a:t>
            </a:r>
            <a:endParaRPr sz="1800" dirty="0">
              <a:solidFill>
                <a:srgbClr val="3A5BAE"/>
              </a:solidFill>
            </a:endParaRPr>
          </a:p>
        </p:txBody>
      </p:sp>
      <p:sp>
        <p:nvSpPr>
          <p:cNvPr id="133" name="Google Shape;133;p30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播放器兼容问题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1761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3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3"/>
          <p:cNvSpPr txBox="1"/>
          <p:nvPr/>
        </p:nvSpPr>
        <p:spPr>
          <a:xfrm>
            <a:off x="518425" y="1125075"/>
            <a:ext cx="6948900" cy="3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Font typeface="Arial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问题描述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       </a:t>
            </a:r>
            <a:r>
              <a:rPr lang="zh-CN" altLang="en-US" sz="1800" dirty="0">
                <a:solidFill>
                  <a:srgbClr val="3A5BAE"/>
                </a:solidFill>
              </a:rPr>
              <a:t>使用</a:t>
            </a:r>
            <a:r>
              <a:rPr lang="en-US" altLang="zh-CN" sz="1800" dirty="0">
                <a:solidFill>
                  <a:srgbClr val="3A5BAE"/>
                </a:solidFill>
              </a:rPr>
              <a:t>retrofit2</a:t>
            </a:r>
            <a:r>
              <a:rPr lang="zh-CN" altLang="en-US" sz="1800" dirty="0">
                <a:solidFill>
                  <a:srgbClr val="3A5BAE"/>
                </a:solidFill>
              </a:rPr>
              <a:t>框架请求服务器数据，发现无法访问</a:t>
            </a:r>
            <a:r>
              <a:rPr lang="en-US" altLang="zh-CN" sz="1800" dirty="0">
                <a:solidFill>
                  <a:srgbClr val="3A5BAE"/>
                </a:solidFill>
              </a:rPr>
              <a:t>http</a:t>
            </a:r>
            <a:r>
              <a:rPr lang="zh-CN" altLang="en-US" sz="1800" dirty="0">
                <a:solidFill>
                  <a:srgbClr val="3A5BAE"/>
                </a:solidFill>
              </a:rPr>
              <a:t>资源。</a:t>
            </a:r>
            <a:endParaRPr lang="en-US" sz="1800" dirty="0">
              <a:solidFill>
                <a:srgbClr val="3A5BAE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</a:pPr>
            <a:endParaRPr lang="en-US" sz="1800" dirty="0">
              <a:solidFill>
                <a:srgbClr val="3A5BAE"/>
              </a:solidFill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Font typeface="Arial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解决方法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       </a:t>
            </a:r>
            <a:r>
              <a:rPr lang="zh-CN" altLang="en-US" sz="1800" dirty="0">
                <a:solidFill>
                  <a:srgbClr val="3A5BAE"/>
                </a:solidFill>
              </a:rPr>
              <a:t>修改配置，在</a:t>
            </a:r>
            <a:r>
              <a:rPr lang="en-US" altLang="zh-CN" sz="1800" dirty="0">
                <a:solidFill>
                  <a:srgbClr val="3A5BAE"/>
                </a:solidFill>
              </a:rPr>
              <a:t>AndroidManifest.xml</a:t>
            </a:r>
            <a:r>
              <a:rPr lang="zh-CN" altLang="en-US" sz="1800" dirty="0">
                <a:solidFill>
                  <a:srgbClr val="3A5BAE"/>
                </a:solidFill>
              </a:rPr>
              <a:t>文件中加入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	  android:usesCleartextTraffic="true"  </a:t>
            </a: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	  tools:targetApi="m"</a:t>
            </a:r>
            <a:endParaRPr sz="1800" dirty="0">
              <a:solidFill>
                <a:srgbClr val="3A5BAE"/>
              </a:solidFill>
            </a:endParaRPr>
          </a:p>
        </p:txBody>
      </p:sp>
      <p:sp>
        <p:nvSpPr>
          <p:cNvPr id="154" name="Google Shape;154;p33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后端访问配置问题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3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3"/>
          <p:cNvSpPr txBox="1"/>
          <p:nvPr/>
        </p:nvSpPr>
        <p:spPr>
          <a:xfrm>
            <a:off x="518425" y="1125074"/>
            <a:ext cx="7952180" cy="375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Font typeface="Arial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问题描述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       </a:t>
            </a:r>
            <a:r>
              <a:rPr lang="zh-CN" altLang="en-US" sz="1800" dirty="0" smtClean="0">
                <a:solidFill>
                  <a:srgbClr val="3A5BAE"/>
                </a:solidFill>
              </a:rPr>
              <a:t>双击收藏</a:t>
            </a:r>
            <a:r>
              <a:rPr lang="zh-CN" altLang="en-US" sz="1800" dirty="0">
                <a:solidFill>
                  <a:srgbClr val="3A5BAE"/>
                </a:solidFill>
              </a:rPr>
              <a:t>时</a:t>
            </a:r>
            <a:r>
              <a:rPr lang="zh-CN" altLang="en-US" sz="1800" dirty="0" smtClean="0">
                <a:solidFill>
                  <a:srgbClr val="3A5BAE"/>
                </a:solidFill>
              </a:rPr>
              <a:t>，存在时延，桃</a:t>
            </a:r>
            <a:r>
              <a:rPr lang="zh-CN" altLang="en-US" sz="1800" dirty="0">
                <a:solidFill>
                  <a:srgbClr val="3A5BAE"/>
                </a:solidFill>
              </a:rPr>
              <a:t>心图标</a:t>
            </a:r>
            <a:r>
              <a:rPr lang="zh-CN" altLang="en-US" sz="1800" dirty="0" smtClean="0">
                <a:solidFill>
                  <a:srgbClr val="3A5BAE"/>
                </a:solidFill>
              </a:rPr>
              <a:t>会</a:t>
            </a:r>
            <a:r>
              <a:rPr lang="zh-CN" altLang="en-US" sz="1800" dirty="0" smtClean="0">
                <a:solidFill>
                  <a:srgbClr val="3A5BAE"/>
                </a:solidFill>
              </a:rPr>
              <a:t>在收到</a:t>
            </a:r>
            <a:r>
              <a:rPr lang="zh-CN" altLang="en-US" sz="1800" dirty="0" smtClean="0">
                <a:solidFill>
                  <a:srgbClr val="3A5BAE"/>
                </a:solidFill>
              </a:rPr>
              <a:t>后端回复后再</a:t>
            </a:r>
            <a:r>
              <a:rPr lang="zh-CN" altLang="en-US" sz="1800" dirty="0" smtClean="0">
                <a:solidFill>
                  <a:srgbClr val="3A5BAE"/>
                </a:solidFill>
              </a:rPr>
              <a:t>变更颜色</a:t>
            </a:r>
            <a:r>
              <a:rPr lang="zh-CN" altLang="en-US" sz="1800" dirty="0" smtClean="0">
                <a:solidFill>
                  <a:srgbClr val="3A5BAE"/>
                </a:solidFill>
              </a:rPr>
              <a:t>。</a:t>
            </a:r>
            <a:endParaRPr lang="en-US" sz="1800" dirty="0">
              <a:solidFill>
                <a:srgbClr val="3A5BAE"/>
              </a:solidFill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3A5BAE"/>
              </a:buClr>
              <a:buSzPts val="1800"/>
              <a:buFont typeface="Arial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解决方法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       </a:t>
            </a:r>
            <a:r>
              <a:rPr lang="zh-CN" altLang="en-US" sz="1800" dirty="0" smtClean="0">
                <a:solidFill>
                  <a:srgbClr val="3A5BAE"/>
                </a:solidFill>
              </a:rPr>
              <a:t>若直接</a:t>
            </a:r>
            <a:r>
              <a:rPr lang="zh-CN" altLang="en-US" sz="1800" dirty="0">
                <a:solidFill>
                  <a:srgbClr val="3A5BAE"/>
                </a:solidFill>
              </a:rPr>
              <a:t>在双击</a:t>
            </a:r>
            <a:r>
              <a:rPr lang="zh-CN" altLang="en-US" sz="1800" dirty="0" smtClean="0">
                <a:solidFill>
                  <a:srgbClr val="3A5BAE"/>
                </a:solidFill>
              </a:rPr>
              <a:t>时根据上一次状态立刻</a:t>
            </a:r>
            <a:r>
              <a:rPr lang="zh-CN" altLang="en-US" sz="1800" dirty="0">
                <a:solidFill>
                  <a:srgbClr val="3A5BAE"/>
                </a:solidFill>
              </a:rPr>
              <a:t>变更</a:t>
            </a:r>
            <a:r>
              <a:rPr lang="zh-CN" altLang="en-US" sz="1800" dirty="0" smtClean="0">
                <a:solidFill>
                  <a:srgbClr val="3A5BAE"/>
                </a:solidFill>
              </a:rPr>
              <a:t>，若网络出现错误，可能导致前后端数据不一致。设置桃</a:t>
            </a:r>
            <a:r>
              <a:rPr lang="zh-CN" altLang="en-US" sz="1800" dirty="0">
                <a:solidFill>
                  <a:srgbClr val="3A5BAE"/>
                </a:solidFill>
              </a:rPr>
              <a:t>心图标被点亮的</a:t>
            </a:r>
            <a:r>
              <a:rPr lang="zh-CN" altLang="en-US" sz="1800" dirty="0" smtClean="0">
                <a:solidFill>
                  <a:srgbClr val="3A5BAE"/>
                </a:solidFill>
              </a:rPr>
              <a:t>动画进行过渡，</a:t>
            </a:r>
            <a:r>
              <a:rPr lang="zh-CN" altLang="en-US" sz="1800" dirty="0">
                <a:solidFill>
                  <a:srgbClr val="3A5BAE"/>
                </a:solidFill>
              </a:rPr>
              <a:t>动画时间基本大于延时</a:t>
            </a:r>
            <a:r>
              <a:rPr lang="zh-CN" altLang="en-US" sz="1800" dirty="0" smtClean="0">
                <a:solidFill>
                  <a:srgbClr val="3A5BAE"/>
                </a:solidFill>
              </a:rPr>
              <a:t>，动画结束桃心根据后端反馈更改颜色。</a:t>
            </a:r>
            <a:endParaRPr lang="en-US" altLang="zh-CN" sz="1800" dirty="0">
              <a:solidFill>
                <a:srgbClr val="3A5BAE"/>
              </a:solidFill>
            </a:endParaRPr>
          </a:p>
        </p:txBody>
      </p:sp>
      <p:sp>
        <p:nvSpPr>
          <p:cNvPr id="154" name="Google Shape;154;p33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后端响应延迟问题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35639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3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319" y="407452"/>
            <a:ext cx="1877938" cy="3960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388" y="407452"/>
            <a:ext cx="1877938" cy="3960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098557" y="4297005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921650" y="4450893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3A5BAE"/>
                </a:solidFill>
              </a:rPr>
              <a:t>优化前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013719" y="4442475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A5BAE"/>
                </a:solidFill>
              </a:rPr>
              <a:t>优化后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728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3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3"/>
          <p:cNvSpPr txBox="1"/>
          <p:nvPr/>
        </p:nvSpPr>
        <p:spPr>
          <a:xfrm>
            <a:off x="518425" y="1125074"/>
            <a:ext cx="7420552" cy="2660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3A5BAE"/>
              </a:buClr>
              <a:buSzPts val="1800"/>
              <a:buFont typeface="Arial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解决方法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114300" lvl="0">
              <a:lnSpc>
                <a:spcPct val="150000"/>
              </a:lnSpc>
              <a:buClr>
                <a:srgbClr val="3A5BAE"/>
              </a:buClr>
              <a:buSzPts val="1800"/>
            </a:pPr>
            <a:r>
              <a:rPr lang="en-US" altLang="zh-CN" sz="1800" dirty="0">
                <a:solidFill>
                  <a:srgbClr val="3A5BAE"/>
                </a:solidFill>
              </a:rPr>
              <a:t>       </a:t>
            </a:r>
            <a:r>
              <a:rPr lang="zh-CN" altLang="en-US" sz="1800" dirty="0">
                <a:solidFill>
                  <a:srgbClr val="3A5BAE"/>
                </a:solidFill>
              </a:rPr>
              <a:t>自己构建了动画工具类，包含透明度、旋转、大小。根据双击位置出现桃心动画。</a:t>
            </a:r>
            <a:endParaRPr lang="en-US" altLang="zh-CN" sz="1800" dirty="0">
              <a:solidFill>
                <a:srgbClr val="3A5BAE"/>
              </a:solidFill>
            </a:endParaRPr>
          </a:p>
        </p:txBody>
      </p:sp>
      <p:sp>
        <p:nvSpPr>
          <p:cNvPr id="154" name="Google Shape;154;p33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如何双击蹦出桃心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20689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7" descr="字节跳动ByteDance-PPT-0724-0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7"/>
          <p:cNvSpPr txBox="1"/>
          <p:nvPr/>
        </p:nvSpPr>
        <p:spPr>
          <a:xfrm>
            <a:off x="1942650" y="1713125"/>
            <a:ext cx="525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3600"/>
              <a:buFont typeface="Helvetica Neue"/>
              <a:buNone/>
            </a:pPr>
            <a:r>
              <a:rPr lang="zh-CN" altLang="en-US" sz="36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应用功能演示</a:t>
            </a:r>
            <a:endParaRPr sz="500" dirty="0"/>
          </a:p>
        </p:txBody>
      </p:sp>
      <p:sp>
        <p:nvSpPr>
          <p:cNvPr id="112" name="Google Shape;112;p27"/>
          <p:cNvSpPr txBox="1"/>
          <p:nvPr/>
        </p:nvSpPr>
        <p:spPr>
          <a:xfrm>
            <a:off x="434181" y="2721371"/>
            <a:ext cx="21861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C4D0"/>
              </a:buClr>
              <a:buSzPts val="1900"/>
              <a:buFont typeface="Helvetica Neue"/>
              <a:buNone/>
            </a:pPr>
            <a:endParaRPr sz="500"/>
          </a:p>
        </p:txBody>
      </p:sp>
    </p:spTree>
    <p:extLst>
      <p:ext uri="{BB962C8B-B14F-4D97-AF65-F5344CB8AC3E}">
        <p14:creationId xmlns:p14="http://schemas.microsoft.com/office/powerpoint/2010/main" val="86543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3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2148" y="-20249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3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登录演示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650" y="591750"/>
            <a:ext cx="1877937" cy="39600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409212" y="4551750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3A5BAE"/>
                </a:solidFill>
              </a:rPr>
              <a:t>注册登陆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626" y="591750"/>
            <a:ext cx="1877938" cy="3960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499189" y="4551750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A5BAE"/>
                </a:solidFill>
              </a:rPr>
              <a:t>错误处理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602" y="591750"/>
            <a:ext cx="1877938" cy="39600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589166" y="4551750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A5BAE"/>
                </a:solidFill>
              </a:rPr>
              <a:t>访客</a:t>
            </a:r>
            <a:r>
              <a:rPr lang="zh-CN" altLang="en-US" dirty="0" smtClean="0">
                <a:solidFill>
                  <a:srgbClr val="3A5BAE"/>
                </a:solidFill>
              </a:rPr>
              <a:t>模式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994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3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3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播放、暂停与切换演示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971" y="899400"/>
            <a:ext cx="1877938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67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7" descr="字节跳动ByteDance-PPT-0724-0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7"/>
          <p:cNvSpPr txBox="1"/>
          <p:nvPr/>
        </p:nvSpPr>
        <p:spPr>
          <a:xfrm>
            <a:off x="1942650" y="1713125"/>
            <a:ext cx="525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3600"/>
              <a:buFont typeface="Helvetica Neue"/>
              <a:buNone/>
            </a:pPr>
            <a:r>
              <a:rPr lang="zh-CN" altLang="en-US" sz="36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项目简介与两人分工</a:t>
            </a:r>
            <a:endParaRPr sz="500" dirty="0"/>
          </a:p>
        </p:txBody>
      </p:sp>
      <p:sp>
        <p:nvSpPr>
          <p:cNvPr id="112" name="Google Shape;112;p27"/>
          <p:cNvSpPr txBox="1"/>
          <p:nvPr/>
        </p:nvSpPr>
        <p:spPr>
          <a:xfrm>
            <a:off x="434181" y="2721371"/>
            <a:ext cx="21861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C4D0"/>
              </a:buClr>
              <a:buSzPts val="1900"/>
              <a:buFont typeface="Helvetica Neue"/>
              <a:buNone/>
            </a:pPr>
            <a:endParaRPr sz="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3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3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收藏与蹦出桃心演示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514" y="661575"/>
            <a:ext cx="1877944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93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35" descr="字节跳动ByteDance-PPT-0724-04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5"/>
          <p:cNvSpPr txBox="1"/>
          <p:nvPr/>
        </p:nvSpPr>
        <p:spPr>
          <a:xfrm>
            <a:off x="1456773" y="2280656"/>
            <a:ext cx="2045804" cy="582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</a:pPr>
            <a:r>
              <a:rPr lang="en" sz="36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THANKS</a:t>
            </a:r>
            <a:endParaRPr sz="5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4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4"/>
          <p:cNvSpPr txBox="1"/>
          <p:nvPr/>
        </p:nvSpPr>
        <p:spPr>
          <a:xfrm>
            <a:off x="518433" y="997485"/>
            <a:ext cx="6948900" cy="3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zh-CN" altLang="en-US" sz="2000" dirty="0">
                <a:solidFill>
                  <a:srgbClr val="3A5BAE"/>
                </a:solidFill>
              </a:rPr>
              <a:t>主要模块</a:t>
            </a:r>
            <a:r>
              <a:rPr lang="zh-CN" altLang="en-US" sz="1800" dirty="0">
                <a:solidFill>
                  <a:srgbClr val="3A5BAE"/>
                </a:solidFill>
              </a:rPr>
              <a:t>：</a:t>
            </a:r>
            <a:endParaRPr sz="1800" dirty="0">
              <a:solidFill>
                <a:srgbClr val="3A5BAE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400"/>
              <a:buChar char="❏"/>
            </a:pPr>
            <a:r>
              <a:rPr lang="zh-CN" altLang="en-US" sz="1600" dirty="0">
                <a:solidFill>
                  <a:srgbClr val="3A5BAE"/>
                </a:solidFill>
              </a:rPr>
              <a:t>前后端交互模块</a:t>
            </a:r>
            <a:endParaRPr lang="en-US" altLang="zh-CN" sz="1600" dirty="0">
              <a:solidFill>
                <a:srgbClr val="3A5BAE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400"/>
              <a:buChar char="❏"/>
            </a:pPr>
            <a:r>
              <a:rPr lang="zh-CN" altLang="en-US" sz="1600" dirty="0">
                <a:solidFill>
                  <a:srgbClr val="3A5BAE"/>
                </a:solidFill>
              </a:rPr>
              <a:t>播放器模块</a:t>
            </a:r>
            <a:endParaRPr lang="en-US" altLang="zh-CN" sz="1600" dirty="0">
              <a:solidFill>
                <a:srgbClr val="3A5BAE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400"/>
              <a:buChar char="❏"/>
            </a:pPr>
            <a:r>
              <a:rPr lang="zh-CN" altLang="en-US" sz="1600" dirty="0">
                <a:solidFill>
                  <a:srgbClr val="3A5BAE"/>
                </a:solidFill>
              </a:rPr>
              <a:t>工具类模块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zh-CN" altLang="en-US" sz="2000" dirty="0">
                <a:solidFill>
                  <a:srgbClr val="3A5BAE"/>
                </a:solidFill>
              </a:rPr>
              <a:t>主要功能</a:t>
            </a:r>
            <a:r>
              <a:rPr lang="en" sz="1800" dirty="0">
                <a:solidFill>
                  <a:srgbClr val="3A5BAE"/>
                </a:solidFill>
              </a:rPr>
              <a:t>：</a:t>
            </a:r>
            <a:endParaRPr sz="1800" dirty="0">
              <a:solidFill>
                <a:srgbClr val="3A5BAE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400"/>
              <a:buChar char="❏"/>
            </a:pPr>
            <a:r>
              <a:rPr lang="zh-CN" altLang="en-US" sz="1600" dirty="0">
                <a:solidFill>
                  <a:srgbClr val="3A5BAE"/>
                </a:solidFill>
              </a:rPr>
              <a:t>用户注册登录模式与访客模式</a:t>
            </a:r>
            <a:endParaRPr lang="en-US" altLang="zh-CN" sz="1600" dirty="0">
              <a:solidFill>
                <a:srgbClr val="3A5BAE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400"/>
              <a:buChar char="❏"/>
            </a:pPr>
            <a:r>
              <a:rPr lang="zh-CN" altLang="en-US" sz="1600" dirty="0">
                <a:solidFill>
                  <a:srgbClr val="3A5BAE"/>
                </a:solidFill>
              </a:rPr>
              <a:t>用户双击</a:t>
            </a:r>
            <a:r>
              <a:rPr lang="zh-CN" altLang="en-US" sz="1600" dirty="0" smtClean="0">
                <a:solidFill>
                  <a:srgbClr val="3A5BAE"/>
                </a:solidFill>
              </a:rPr>
              <a:t>收藏</a:t>
            </a:r>
            <a:r>
              <a:rPr lang="en-US" altLang="zh-CN" sz="1600" dirty="0" smtClean="0">
                <a:solidFill>
                  <a:srgbClr val="3A5BAE"/>
                </a:solidFill>
              </a:rPr>
              <a:t>/</a:t>
            </a:r>
            <a:r>
              <a:rPr lang="zh-CN" altLang="en-US" sz="1600" dirty="0" smtClean="0">
                <a:solidFill>
                  <a:srgbClr val="3A5BAE"/>
                </a:solidFill>
              </a:rPr>
              <a:t>取消收藏并</a:t>
            </a:r>
            <a:r>
              <a:rPr lang="zh-CN" altLang="en-US" sz="1600" dirty="0">
                <a:solidFill>
                  <a:srgbClr val="3A5BAE"/>
                </a:solidFill>
              </a:rPr>
              <a:t>记录</a:t>
            </a:r>
            <a:endParaRPr lang="en-US" altLang="zh-CN" sz="1600" dirty="0">
              <a:solidFill>
                <a:srgbClr val="3A5BAE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400"/>
              <a:buChar char="❏"/>
            </a:pPr>
            <a:r>
              <a:rPr lang="zh-CN" altLang="en-US" sz="1600" dirty="0">
                <a:solidFill>
                  <a:srgbClr val="3A5BAE"/>
                </a:solidFill>
              </a:rPr>
              <a:t>类似抖音全屏</a:t>
            </a:r>
            <a:r>
              <a:rPr lang="en-US" altLang="zh-CN" sz="1600" dirty="0">
                <a:solidFill>
                  <a:srgbClr val="3A5BAE"/>
                </a:solidFill>
              </a:rPr>
              <a:t>item</a:t>
            </a:r>
            <a:r>
              <a:rPr lang="zh-CN" altLang="en-US" sz="1600" dirty="0">
                <a:solidFill>
                  <a:srgbClr val="3A5BAE"/>
                </a:solidFill>
              </a:rPr>
              <a:t>播放，滑动切换</a:t>
            </a:r>
            <a:endParaRPr sz="1600" dirty="0">
              <a:solidFill>
                <a:srgbClr val="3A5BAE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400"/>
              <a:buChar char="❏"/>
            </a:pPr>
            <a:r>
              <a:rPr lang="zh-CN" altLang="en-US" sz="1600" dirty="0">
                <a:solidFill>
                  <a:srgbClr val="3A5BAE"/>
                </a:solidFill>
              </a:rPr>
              <a:t>单击视频暂停</a:t>
            </a:r>
            <a:r>
              <a:rPr lang="en-US" altLang="zh-CN" sz="1600" dirty="0">
                <a:solidFill>
                  <a:srgbClr val="3A5BAE"/>
                </a:solidFill>
              </a:rPr>
              <a:t>/</a:t>
            </a:r>
            <a:r>
              <a:rPr lang="zh-CN" altLang="en-US" sz="1600" dirty="0">
                <a:solidFill>
                  <a:srgbClr val="3A5BAE"/>
                </a:solidFill>
              </a:rPr>
              <a:t>继续，双击蹦出桃心</a:t>
            </a:r>
            <a:endParaRPr sz="1600" dirty="0">
              <a:solidFill>
                <a:srgbClr val="3A5BAE"/>
              </a:solidFill>
            </a:endParaRPr>
          </a:p>
          <a:p>
            <a:pPr marL="596900" lvl="1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400"/>
            </a:pPr>
            <a:endParaRPr dirty="0">
              <a:solidFill>
                <a:srgbClr val="3A5BAE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3A5BAE"/>
              </a:solidFill>
            </a:endParaRPr>
          </a:p>
        </p:txBody>
      </p:sp>
      <p:sp>
        <p:nvSpPr>
          <p:cNvPr id="161" name="Google Shape;161;p34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项目简介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25627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8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8"/>
          <p:cNvSpPr txBox="1"/>
          <p:nvPr/>
        </p:nvSpPr>
        <p:spPr>
          <a:xfrm>
            <a:off x="518425" y="1125075"/>
            <a:ext cx="6948900" cy="3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lnSpc>
                <a:spcPct val="150000"/>
              </a:lnSpc>
              <a:buClr>
                <a:srgbClr val="3A5BAE"/>
              </a:buClr>
              <a:buSzPts val="2400"/>
              <a:buChar char="❏"/>
            </a:pPr>
            <a:r>
              <a:rPr lang="zh-CN" altLang="en-US" sz="2000" dirty="0">
                <a:solidFill>
                  <a:srgbClr val="3A5BAE"/>
                </a:solidFill>
              </a:rPr>
              <a:t>徐泽斌  </a:t>
            </a:r>
            <a:endParaRPr lang="en-US" altLang="zh-CN" sz="20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Font typeface="Arial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数据适</a:t>
            </a:r>
            <a:r>
              <a:rPr lang="zh-CN" altLang="en-US" sz="1800" dirty="0" smtClean="0">
                <a:solidFill>
                  <a:srgbClr val="3A5BAE"/>
                </a:solidFill>
              </a:rPr>
              <a:t>配</a:t>
            </a:r>
            <a:endParaRPr lang="en-US" altLang="zh-CN" sz="1800" dirty="0" smtClean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 smtClean="0">
                <a:solidFill>
                  <a:srgbClr val="3A5BAE"/>
                </a:solidFill>
              </a:rPr>
              <a:t>后端服务器</a:t>
            </a:r>
            <a:endParaRPr lang="en-US" altLang="zh-CN" sz="1800" dirty="0" smtClean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 smtClean="0">
                <a:solidFill>
                  <a:srgbClr val="3A5BAE"/>
                </a:solidFill>
              </a:rPr>
              <a:t>前</a:t>
            </a:r>
            <a:r>
              <a:rPr lang="zh-CN" altLang="en-US" sz="1800" dirty="0">
                <a:solidFill>
                  <a:srgbClr val="3A5BAE"/>
                </a:solidFill>
              </a:rPr>
              <a:t>后端</a:t>
            </a:r>
            <a:r>
              <a:rPr lang="zh-CN" altLang="en-US" sz="1800" dirty="0" smtClean="0">
                <a:solidFill>
                  <a:srgbClr val="3A5BAE"/>
                </a:solidFill>
              </a:rPr>
              <a:t>交互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457200" lvl="0" indent="-381000">
              <a:lnSpc>
                <a:spcPct val="150000"/>
              </a:lnSpc>
              <a:buClr>
                <a:srgbClr val="3A5BAE"/>
              </a:buClr>
              <a:buSzPts val="2400"/>
              <a:buChar char="❏"/>
            </a:pPr>
            <a:r>
              <a:rPr lang="zh-CN" altLang="en-US" sz="2000" dirty="0">
                <a:solidFill>
                  <a:srgbClr val="3A5BAE"/>
                </a:solidFill>
              </a:rPr>
              <a:t>李松洋  </a:t>
            </a:r>
            <a:endParaRPr lang="en-US" altLang="zh-CN" sz="20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视频播放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zh-CN" altLang="en-US" sz="1800" dirty="0">
                <a:solidFill>
                  <a:srgbClr val="3A5BAE"/>
                </a:solidFill>
              </a:rPr>
              <a:t>动画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en-US" altLang="zh-CN" sz="1800" dirty="0">
                <a:solidFill>
                  <a:srgbClr val="3A5BAE"/>
                </a:solidFill>
              </a:rPr>
              <a:t>Layout</a:t>
            </a:r>
            <a:r>
              <a:rPr lang="zh-CN" altLang="en-US" sz="1800" dirty="0">
                <a:solidFill>
                  <a:srgbClr val="3A5BAE"/>
                </a:solidFill>
              </a:rPr>
              <a:t>布局和排版设计</a:t>
            </a:r>
            <a:endParaRPr lang="en-US" altLang="zh-CN" sz="18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24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2400" dirty="0">
              <a:solidFill>
                <a:srgbClr val="3A5BAE"/>
              </a:solidFill>
            </a:endParaRPr>
          </a:p>
        </p:txBody>
      </p:sp>
      <p:sp>
        <p:nvSpPr>
          <p:cNvPr id="119" name="Google Shape;119;p28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项目分工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7" descr="字节跳动ByteDance-PPT-0724-0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7"/>
          <p:cNvSpPr txBox="1"/>
          <p:nvPr/>
        </p:nvSpPr>
        <p:spPr>
          <a:xfrm>
            <a:off x="1942650" y="1713125"/>
            <a:ext cx="525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3600"/>
              <a:buFont typeface="Helvetica Neue"/>
              <a:buNone/>
            </a:pPr>
            <a:r>
              <a:rPr lang="zh-CN" altLang="en-US" sz="36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作业里的创新点</a:t>
            </a:r>
            <a:endParaRPr sz="500" dirty="0"/>
          </a:p>
        </p:txBody>
      </p:sp>
      <p:sp>
        <p:nvSpPr>
          <p:cNvPr id="112" name="Google Shape;112;p27"/>
          <p:cNvSpPr txBox="1"/>
          <p:nvPr/>
        </p:nvSpPr>
        <p:spPr>
          <a:xfrm>
            <a:off x="434181" y="2721371"/>
            <a:ext cx="21861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C4D0"/>
              </a:buClr>
              <a:buSzPts val="1900"/>
              <a:buFont typeface="Helvetica Neue"/>
              <a:buNone/>
            </a:pPr>
            <a:endParaRPr sz="500"/>
          </a:p>
        </p:txBody>
      </p:sp>
    </p:spTree>
    <p:extLst>
      <p:ext uri="{BB962C8B-B14F-4D97-AF65-F5344CB8AC3E}">
        <p14:creationId xmlns:p14="http://schemas.microsoft.com/office/powerpoint/2010/main" val="222401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8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8"/>
          <p:cNvSpPr txBox="1"/>
          <p:nvPr/>
        </p:nvSpPr>
        <p:spPr>
          <a:xfrm>
            <a:off x="518425" y="1125075"/>
            <a:ext cx="6948900" cy="3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r>
              <a:rPr lang="zh-CN" altLang="en-US" sz="2000" dirty="0">
                <a:solidFill>
                  <a:srgbClr val="3A5BAE"/>
                </a:solidFill>
              </a:rPr>
              <a:t>用户登录与</a:t>
            </a:r>
            <a:r>
              <a:rPr lang="zh-CN" altLang="en-US" sz="2000" dirty="0" smtClean="0">
                <a:solidFill>
                  <a:srgbClr val="3A5BAE"/>
                </a:solidFill>
              </a:rPr>
              <a:t>注册，采用</a:t>
            </a:r>
            <a:r>
              <a:rPr lang="en-US" altLang="zh-CN" sz="2000" dirty="0" smtClean="0">
                <a:solidFill>
                  <a:srgbClr val="3A5BAE"/>
                </a:solidFill>
              </a:rPr>
              <a:t>JWT</a:t>
            </a:r>
            <a:r>
              <a:rPr lang="zh-CN" altLang="en-US" sz="2000" dirty="0" smtClean="0">
                <a:solidFill>
                  <a:srgbClr val="3A5BAE"/>
                </a:solidFill>
              </a:rPr>
              <a:t>认证</a:t>
            </a:r>
            <a:endParaRPr lang="en-US" altLang="zh-CN" sz="2000" dirty="0">
              <a:solidFill>
                <a:srgbClr val="3A5BAE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r>
              <a:rPr lang="zh-CN" altLang="en-US" sz="2000" dirty="0">
                <a:solidFill>
                  <a:srgbClr val="3A5BAE"/>
                </a:solidFill>
              </a:rPr>
              <a:t>访客模式，无需后端验证</a:t>
            </a:r>
            <a:endParaRPr lang="en-US" altLang="zh-CN" sz="2000" dirty="0">
              <a:solidFill>
                <a:srgbClr val="3A5BAE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endParaRPr lang="en-US" altLang="zh-CN" sz="2000" dirty="0">
              <a:solidFill>
                <a:srgbClr val="3A5BAE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endParaRPr lang="en-US" altLang="zh-CN" sz="2000" dirty="0">
              <a:solidFill>
                <a:srgbClr val="3A5BAE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endParaRPr lang="en-US" altLang="zh-CN" sz="20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20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r>
              <a:rPr lang="zh-CN" altLang="en-US" sz="1800" dirty="0" smtClean="0">
                <a:solidFill>
                  <a:srgbClr val="3A5BAE"/>
                </a:solidFill>
              </a:rPr>
              <a:t>用户</a:t>
            </a:r>
            <a:r>
              <a:rPr lang="zh-CN" altLang="en-US" sz="1800" dirty="0">
                <a:solidFill>
                  <a:srgbClr val="3A5BAE"/>
                </a:solidFill>
              </a:rPr>
              <a:t>信息储存在后端数据</a:t>
            </a:r>
            <a:r>
              <a:rPr lang="zh-CN" altLang="en-US" sz="1800" dirty="0" smtClean="0">
                <a:solidFill>
                  <a:srgbClr val="3A5BAE"/>
                </a:solidFill>
              </a:rPr>
              <a:t>中</a:t>
            </a:r>
            <a:endParaRPr lang="en-US" altLang="zh-CN" sz="1800" dirty="0" smtClean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r>
              <a:rPr lang="en-US" altLang="zh-CN" i="1" dirty="0" smtClean="0">
                <a:solidFill>
                  <a:srgbClr val="3A5BAE"/>
                </a:solidFill>
              </a:rPr>
              <a:t>(</a:t>
            </a:r>
            <a:r>
              <a:rPr lang="zh-CN" altLang="en-US" i="1" dirty="0" smtClean="0">
                <a:solidFill>
                  <a:srgbClr val="3A5BAE"/>
                </a:solidFill>
              </a:rPr>
              <a:t>仍通过老师提供的接口获取视频数据</a:t>
            </a:r>
            <a:r>
              <a:rPr lang="en-US" altLang="zh-CN" i="1" dirty="0" smtClean="0">
                <a:solidFill>
                  <a:srgbClr val="3A5BAE"/>
                </a:solidFill>
              </a:rPr>
              <a:t>)</a:t>
            </a:r>
            <a:endParaRPr lang="en-US" altLang="zh-CN" i="1" dirty="0">
              <a:solidFill>
                <a:srgbClr val="3A5BAE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endParaRPr lang="en-US" altLang="zh-CN" sz="2400" dirty="0">
              <a:solidFill>
                <a:srgbClr val="3A5BAE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endParaRPr lang="en-US" altLang="zh-CN" sz="2400" dirty="0">
              <a:solidFill>
                <a:srgbClr val="3A5BAE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endParaRPr lang="en-US" altLang="zh-CN" sz="24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18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24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2400" dirty="0">
              <a:solidFill>
                <a:srgbClr val="3A5BAE"/>
              </a:solidFill>
            </a:endParaRPr>
          </a:p>
        </p:txBody>
      </p:sp>
      <p:sp>
        <p:nvSpPr>
          <p:cNvPr id="119" name="Google Shape;119;p28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后端数据库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388" y="661575"/>
            <a:ext cx="1877937" cy="3960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191" y="2300286"/>
            <a:ext cx="2576754" cy="76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12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8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8"/>
          <p:cNvSpPr txBox="1"/>
          <p:nvPr/>
        </p:nvSpPr>
        <p:spPr>
          <a:xfrm>
            <a:off x="518425" y="1125075"/>
            <a:ext cx="6948900" cy="3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r>
              <a:rPr lang="zh-CN" altLang="en-US" sz="2000" dirty="0">
                <a:solidFill>
                  <a:srgbClr val="3A5BAE"/>
                </a:solidFill>
              </a:rPr>
              <a:t>用户收藏视频功能</a:t>
            </a:r>
            <a:endParaRPr lang="en-US" altLang="zh-CN" sz="2000" dirty="0">
              <a:solidFill>
                <a:srgbClr val="3A5BAE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endParaRPr lang="en-US" altLang="zh-CN" sz="2400" dirty="0">
              <a:solidFill>
                <a:srgbClr val="3A5BAE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  <a:buChar char="❏"/>
            </a:pPr>
            <a:endParaRPr lang="en-US" altLang="zh-CN" sz="24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1800" dirty="0" smtClean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18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r>
              <a:rPr lang="zh-CN" altLang="en-US" sz="1800" dirty="0">
                <a:solidFill>
                  <a:srgbClr val="3A5BAE"/>
                </a:solidFill>
              </a:rPr>
              <a:t>双击视频实现收藏与</a:t>
            </a:r>
            <a:r>
              <a:rPr lang="zh-CN" altLang="en-US" sz="1800" dirty="0" smtClean="0">
                <a:solidFill>
                  <a:srgbClr val="3A5BAE"/>
                </a:solidFill>
              </a:rPr>
              <a:t>取消收藏</a:t>
            </a:r>
            <a:endParaRPr lang="en-US" altLang="zh-CN" sz="1800" dirty="0" smtClean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r>
              <a:rPr lang="zh-CN" altLang="en-US" sz="1800" dirty="0" smtClean="0">
                <a:solidFill>
                  <a:srgbClr val="3A5BAE"/>
                </a:solidFill>
              </a:rPr>
              <a:t>信息</a:t>
            </a:r>
            <a:r>
              <a:rPr lang="zh-CN" altLang="en-US" sz="1800" dirty="0">
                <a:solidFill>
                  <a:srgbClr val="3A5BAE"/>
                </a:solidFill>
              </a:rPr>
              <a:t>保存在后端数据库</a:t>
            </a:r>
            <a:r>
              <a:rPr lang="zh-CN" altLang="en-US" sz="1800" dirty="0" smtClean="0">
                <a:solidFill>
                  <a:srgbClr val="3A5BAE"/>
                </a:solidFill>
              </a:rPr>
              <a:t>中</a:t>
            </a:r>
            <a:endParaRPr lang="en-US" altLang="zh-CN" sz="1800" dirty="0" smtClean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r>
              <a:rPr lang="en-US" i="1" dirty="0" smtClean="0">
                <a:solidFill>
                  <a:srgbClr val="3A5BAE"/>
                </a:solidFill>
              </a:rPr>
              <a:t>(</a:t>
            </a:r>
            <a:r>
              <a:rPr lang="zh-CN" altLang="en-US" i="1" dirty="0" smtClean="0">
                <a:solidFill>
                  <a:srgbClr val="3A5BAE"/>
                </a:solidFill>
              </a:rPr>
              <a:t>游客模式下无前后端交互与桃心变色效果</a:t>
            </a:r>
            <a:r>
              <a:rPr lang="en-US" i="1" dirty="0" smtClean="0">
                <a:solidFill>
                  <a:srgbClr val="3A5BAE"/>
                </a:solidFill>
              </a:rPr>
              <a:t>)</a:t>
            </a:r>
            <a:endParaRPr i="1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2400" dirty="0">
              <a:solidFill>
                <a:srgbClr val="3A5BAE"/>
              </a:solidFill>
            </a:endParaRPr>
          </a:p>
          <a:p>
            <a:pPr marL="762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2400"/>
            </a:pPr>
            <a:endParaRPr lang="en-US" altLang="zh-CN" sz="2400" dirty="0">
              <a:solidFill>
                <a:srgbClr val="3A5BAE"/>
              </a:solidFill>
            </a:endParaRPr>
          </a:p>
        </p:txBody>
      </p:sp>
      <p:sp>
        <p:nvSpPr>
          <p:cNvPr id="119" name="Google Shape;119;p28"/>
          <p:cNvSpPr txBox="1"/>
          <p:nvPr/>
        </p:nvSpPr>
        <p:spPr>
          <a:xfrm>
            <a:off x="518433" y="528000"/>
            <a:ext cx="4311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后端数据库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381" y="661575"/>
            <a:ext cx="1877944" cy="3960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362" y="1924604"/>
            <a:ext cx="3716633" cy="76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2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9" descr="字节跳动ByteDance-PPT-0724-0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9"/>
          <p:cNvSpPr txBox="1"/>
          <p:nvPr/>
        </p:nvSpPr>
        <p:spPr>
          <a:xfrm>
            <a:off x="518424" y="1125075"/>
            <a:ext cx="7717481" cy="345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indent="-342900">
              <a:lnSpc>
                <a:spcPct val="150000"/>
              </a:lnSpc>
              <a:buClr>
                <a:srgbClr val="3A5BAE"/>
              </a:buClr>
              <a:buSzPts val="1800"/>
              <a:buChar char="❏"/>
            </a:pPr>
            <a:r>
              <a:rPr lang="en" sz="2000" dirty="0">
                <a:solidFill>
                  <a:srgbClr val="3A5BAE"/>
                </a:solidFill>
              </a:rPr>
              <a:t>显示每个视频必要的信息</a:t>
            </a:r>
          </a:p>
          <a:p>
            <a:pPr marL="571500" lvl="1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</a:pPr>
            <a:r>
              <a:rPr lang="en" sz="2000" dirty="0">
                <a:solidFill>
                  <a:srgbClr val="3A5BAE"/>
                </a:solidFill>
              </a:rPr>
              <a:t>	</a:t>
            </a:r>
            <a:r>
              <a:rPr lang="en" sz="1800" dirty="0">
                <a:solidFill>
                  <a:srgbClr val="3A5BAE"/>
                </a:solidFill>
              </a:rPr>
              <a:t>（</a:t>
            </a:r>
            <a:r>
              <a:rPr lang="zh-CN" altLang="en-US" sz="1800" dirty="0">
                <a:solidFill>
                  <a:srgbClr val="3A5BAE"/>
                </a:solidFill>
              </a:rPr>
              <a:t>用户昵称、视频</a:t>
            </a:r>
            <a:r>
              <a:rPr lang="zh-CN" altLang="en-US" sz="1800" dirty="0" smtClean="0">
                <a:solidFill>
                  <a:srgbClr val="3A5BAE"/>
                </a:solidFill>
              </a:rPr>
              <a:t>简介、</a:t>
            </a:r>
            <a:r>
              <a:rPr lang="zh-CN" altLang="en-US" sz="1800" dirty="0">
                <a:solidFill>
                  <a:srgbClr val="3A5BAE"/>
                </a:solidFill>
              </a:rPr>
              <a:t>收藏数、头像</a:t>
            </a:r>
            <a:r>
              <a:rPr lang="en" sz="1800" dirty="0">
                <a:solidFill>
                  <a:srgbClr val="3A5BAE"/>
                </a:solidFill>
              </a:rPr>
              <a:t>）</a:t>
            </a: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r>
              <a:rPr lang="zh-CN" altLang="en-US" sz="2000" dirty="0">
                <a:solidFill>
                  <a:srgbClr val="3A5BAE"/>
                </a:solidFill>
              </a:rPr>
              <a:t>类似抖音全屏</a:t>
            </a:r>
            <a:r>
              <a:rPr lang="en-US" altLang="zh-CN" sz="2000" dirty="0">
                <a:solidFill>
                  <a:srgbClr val="3A5BAE"/>
                </a:solidFill>
              </a:rPr>
              <a:t>item</a:t>
            </a:r>
            <a:r>
              <a:rPr lang="zh-CN" altLang="en-US" sz="2000" dirty="0">
                <a:solidFill>
                  <a:srgbClr val="3A5BAE"/>
                </a:solidFill>
              </a:rPr>
              <a:t>，即一页就一个，采用</a:t>
            </a:r>
            <a:r>
              <a:rPr lang="en-US" altLang="zh-CN" sz="2000" dirty="0">
                <a:solidFill>
                  <a:srgbClr val="3A5BAE"/>
                </a:solidFill>
              </a:rPr>
              <a:t>ViewPager2</a:t>
            </a:r>
            <a:r>
              <a:rPr lang="zh-CN" altLang="en-US" sz="2000" dirty="0">
                <a:solidFill>
                  <a:srgbClr val="3A5BAE"/>
                </a:solidFill>
              </a:rPr>
              <a:t>实现</a:t>
            </a:r>
            <a:endParaRPr lang="en-US" altLang="zh-CN" sz="2000" dirty="0">
              <a:solidFill>
                <a:srgbClr val="3A5BAE"/>
              </a:solidFill>
            </a:endParaRPr>
          </a:p>
          <a:p>
            <a:pPr marL="914400" lvl="1" indent="-342900">
              <a:lnSpc>
                <a:spcPct val="150000"/>
              </a:lnSpc>
              <a:buClr>
                <a:srgbClr val="3A5BAE"/>
              </a:buClr>
              <a:buSzPts val="1800"/>
              <a:buFont typeface="Arial"/>
              <a:buChar char="❏"/>
            </a:pPr>
            <a:r>
              <a:rPr lang="zh-CN" altLang="en-US" sz="2000" dirty="0">
                <a:solidFill>
                  <a:srgbClr val="3A5BAE"/>
                </a:solidFill>
              </a:rPr>
              <a:t>双击视频窗口，在双击处弹出点赞爱心图标</a:t>
            </a:r>
            <a:endParaRPr lang="en-US" altLang="zh-CN" sz="2000" dirty="0">
              <a:solidFill>
                <a:srgbClr val="3A5BAE"/>
              </a:solidFill>
            </a:endParaRPr>
          </a:p>
          <a:p>
            <a:pPr marL="571500" lvl="1">
              <a:lnSpc>
                <a:spcPct val="150000"/>
              </a:lnSpc>
              <a:buClr>
                <a:srgbClr val="3A5BAE"/>
              </a:buClr>
              <a:buSzPts val="1800"/>
            </a:pPr>
            <a:endParaRPr lang="zh-CN" altLang="en-US" sz="2000" dirty="0">
              <a:solidFill>
                <a:srgbClr val="3A5BAE"/>
              </a:solidFill>
            </a:endParaRPr>
          </a:p>
          <a:p>
            <a:pPr marL="571500" lvl="1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</a:pPr>
            <a:endParaRPr lang="en-US" altLang="zh-CN" sz="1800" dirty="0">
              <a:solidFill>
                <a:srgbClr val="3A5BAE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1800"/>
              <a:buChar char="❏"/>
            </a:pPr>
            <a:endParaRPr sz="1800" dirty="0">
              <a:solidFill>
                <a:srgbClr val="3A5BAE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3A5BAE"/>
              </a:solidFill>
            </a:endParaRPr>
          </a:p>
        </p:txBody>
      </p:sp>
      <p:sp>
        <p:nvSpPr>
          <p:cNvPr id="126" name="Google Shape;126;p29"/>
          <p:cNvSpPr txBox="1"/>
          <p:nvPr/>
        </p:nvSpPr>
        <p:spPr>
          <a:xfrm>
            <a:off x="518432" y="527999"/>
            <a:ext cx="6945623" cy="59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900"/>
              <a:buFont typeface="Helvetica Neue"/>
              <a:buNone/>
            </a:pPr>
            <a:r>
              <a:rPr lang="zh-CN" altLang="en-US" sz="24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实现全部选做功能   </a:t>
            </a:r>
            <a:endParaRPr sz="2400" b="1" dirty="0">
              <a:solidFill>
                <a:srgbClr val="3A5B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7" descr="字节跳动ByteDance-PPT-0724-0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0" y="0"/>
            <a:ext cx="913588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7"/>
          <p:cNvSpPr txBox="1"/>
          <p:nvPr/>
        </p:nvSpPr>
        <p:spPr>
          <a:xfrm>
            <a:off x="1942650" y="1713125"/>
            <a:ext cx="525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5BAE"/>
              </a:buClr>
              <a:buSzPts val="3600"/>
              <a:buFont typeface="Helvetica Neue"/>
              <a:buNone/>
            </a:pPr>
            <a:r>
              <a:rPr lang="zh-CN" altLang="en-US" sz="3600" b="1" dirty="0">
                <a:solidFill>
                  <a:srgbClr val="3A5B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作业中遇到的难题</a:t>
            </a:r>
            <a:endParaRPr sz="500" dirty="0"/>
          </a:p>
        </p:txBody>
      </p:sp>
      <p:sp>
        <p:nvSpPr>
          <p:cNvPr id="112" name="Google Shape;112;p27"/>
          <p:cNvSpPr txBox="1"/>
          <p:nvPr/>
        </p:nvSpPr>
        <p:spPr>
          <a:xfrm>
            <a:off x="434181" y="2721371"/>
            <a:ext cx="21861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C4D0"/>
              </a:buClr>
              <a:buSzPts val="1900"/>
              <a:buFont typeface="Helvetica Neue"/>
              <a:buNone/>
            </a:pPr>
            <a:endParaRPr sz="500"/>
          </a:p>
        </p:txBody>
      </p:sp>
    </p:spTree>
    <p:extLst>
      <p:ext uri="{BB962C8B-B14F-4D97-AF65-F5344CB8AC3E}">
        <p14:creationId xmlns:p14="http://schemas.microsoft.com/office/powerpoint/2010/main" val="394387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489</Words>
  <Application>Microsoft Office PowerPoint</Application>
  <PresentationFormat>全屏显示(16:9)</PresentationFormat>
  <Paragraphs>99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Helvetica Neue</vt:lpstr>
      <vt:lpstr>Helvetica Neue Light</vt:lpstr>
      <vt:lpstr>Arial</vt:lpstr>
      <vt:lpstr>Simple Light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1298379854@qq.com</cp:lastModifiedBy>
  <cp:revision>23</cp:revision>
  <dcterms:modified xsi:type="dcterms:W3CDTF">2020-06-07T13:18:43Z</dcterms:modified>
</cp:coreProperties>
</file>